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58" r:id="rId2"/>
    <p:sldId id="354" r:id="rId3"/>
    <p:sldId id="357" r:id="rId4"/>
    <p:sldId id="356" r:id="rId5"/>
    <p:sldId id="355" r:id="rId6"/>
    <p:sldId id="336" r:id="rId7"/>
    <p:sldId id="345" r:id="rId8"/>
    <p:sldId id="337" r:id="rId9"/>
    <p:sldId id="344" r:id="rId10"/>
    <p:sldId id="339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0">
          <p15:clr>
            <a:srgbClr val="A4A3A4"/>
          </p15:clr>
        </p15:guide>
        <p15:guide id="2" pos="34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zabeth Clark" initials="EC" lastIdx="1" clrIdx="0">
    <p:extLst>
      <p:ext uri="{19B8F6BF-5375-455C-9EA6-DF929625EA0E}">
        <p15:presenceInfo xmlns:p15="http://schemas.microsoft.com/office/powerpoint/2012/main" userId="S-1-5-21-636310786-2791114214-3247861426-12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7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743" autoAdjust="0"/>
  </p:normalViewPr>
  <p:slideViewPr>
    <p:cSldViewPr snapToGrid="0" snapToObjects="1" showGuides="1">
      <p:cViewPr varScale="1">
        <p:scale>
          <a:sx n="80" d="100"/>
          <a:sy n="80" d="100"/>
        </p:scale>
        <p:origin x="90" y="552"/>
      </p:cViewPr>
      <p:guideLst>
        <p:guide orient="horz" pos="3280"/>
        <p:guide pos="3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EDBAB-E3B3-46C1-B098-572452B30958}" type="datetimeFigureOut">
              <a:rPr lang="en-US" smtClean="0"/>
              <a:t>1/26/2016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99D7B9-FBF2-4222-BBF2-96B2505C55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69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4A283-1C4F-47E5-91B2-3CBA82643765}" type="datetimeFigureOut">
              <a:rPr lang="en-US" smtClean="0"/>
              <a:t>1/26/2016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8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B6AE0-09FA-4B78-8768-5DE7B93F06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746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885FF-A14C-4A60-97DA-AFA8AA1A50E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58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91042" indent="-265674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64147" indent="-21195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90967" indent="-21195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916335" indent="-211958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34444" indent="-21195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52554" indent="-21195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70663" indent="-21195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8772" indent="-21195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07130B1-6D4C-4C42-B4B1-DCF42BE161A5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135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862" indent="-34286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885FF-A14C-4A60-97DA-AFA8AA1A50E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322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881" indent="-34288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885FF-A14C-4A60-97DA-AFA8AA1A50E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175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862" indent="-34286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885FF-A14C-4A60-97DA-AFA8AA1A50E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217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881" indent="-34288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885FF-A14C-4A60-97DA-AFA8AA1A50E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353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881" indent="-34288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885FF-A14C-4A60-97DA-AFA8AA1A50E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425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8A88-1AE7-4E35-8F4F-0FAB38263C6F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7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C94E-E157-4AC5-8972-F90E3649428F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94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4669B-5724-4709-AD3D-3A12AC6D4CF4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66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AE66-6B0C-4A7A-8FEC-5833C88D22D7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30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306D-E5D4-4A1A-AD3B-9DE8EC1A8018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25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8C7F-F015-4E9D-965E-B3E3049CB0BA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60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DEC6-94E8-4378-9263-92F103B4FAE7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7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10F9-6B45-4B6E-A520-F069EC66C09A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097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F7AC0-B9E1-4471-9586-F4521BE5CB36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521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4E448-6743-4921-ABCC-40BE929D5777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7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91BA8-E9B3-4BC9-AF8D-3DD5E19E5F05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03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D31E8-5DC5-4C34-A91A-D9502259B6C1}" type="datetime1">
              <a:rPr lang="en-US" smtClean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70AD0-2DDF-3248-BC86-EF492FE55E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70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5300" y="5268591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February 2, </a:t>
            </a:r>
            <a:r>
              <a:rPr lang="en-US" dirty="0" smtClean="0"/>
              <a:t>2016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8562" y="152400"/>
            <a:ext cx="6556075" cy="3124200"/>
          </a:xfrm>
          <a:prstGeom prst="rect">
            <a:avLst/>
          </a:prstGeom>
        </p:spPr>
      </p:pic>
      <p:pic>
        <p:nvPicPr>
          <p:cNvPr id="6" name="Picture 5" descr="SAEDF-4C-72dpi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867400"/>
            <a:ext cx="2971800" cy="93033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640977" y="5638800"/>
            <a:ext cx="786204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8600" y="3753908"/>
            <a:ext cx="86868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400"/>
              </a:lnSpc>
            </a:pPr>
            <a:r>
              <a:rPr lang="en-US" sz="4800" dirty="0" smtClean="0"/>
              <a:t>Global </a:t>
            </a:r>
            <a:r>
              <a:rPr lang="en-US" sz="4800" dirty="0"/>
              <a:t>Business Travel </a:t>
            </a:r>
            <a:r>
              <a:rPr lang="en-US" sz="4800" dirty="0" smtClean="0"/>
              <a:t>Association, San Antonio</a:t>
            </a:r>
          </a:p>
          <a:p>
            <a:pPr algn="ctr">
              <a:lnSpc>
                <a:spcPts val="3400"/>
              </a:lnSpc>
            </a:pPr>
            <a:r>
              <a:rPr lang="en-US" sz="2400" b="1" dirty="0" smtClean="0"/>
              <a:t>Presented by: Mario Hernandez, President, SAEDF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3228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</a:rPr>
              <a:t>Unemployment Rate (%)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789450"/>
              </p:ext>
            </p:extLst>
          </p:nvPr>
        </p:nvGraphicFramePr>
        <p:xfrm>
          <a:off x="609600" y="1384436"/>
          <a:ext cx="8077199" cy="37209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3327"/>
                <a:gridCol w="1944624"/>
                <a:gridCol w="1944624"/>
                <a:gridCol w="1944624"/>
              </a:tblGrid>
              <a:tr h="9099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</a:rPr>
                        <a:t>Place</a:t>
                      </a:r>
                      <a:endParaRPr lang="en-US" sz="16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effectLst/>
                          <a:latin typeface="+mj-lt"/>
                        </a:rPr>
                        <a:t>November 2015</a:t>
                      </a:r>
                      <a:endParaRPr lang="en-US" sz="1600" b="1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December 2014</a:t>
                      </a:r>
                      <a:endParaRPr lang="en-US" sz="1600" b="1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December 2013</a:t>
                      </a:r>
                      <a:endParaRPr lang="en-US" sz="1600" b="1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16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San Antonio-New Braunfels</a:t>
                      </a:r>
                      <a:endParaRPr lang="en-US" sz="16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3.8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3.8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4.9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16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Austin-Round Rock-San Marcos</a:t>
                      </a:r>
                      <a:endParaRPr lang="en-US" sz="16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3.3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3.4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4.3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16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Houston-Sugar Land-Baytown</a:t>
                      </a:r>
                      <a:endParaRPr lang="en-US" sz="16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4.9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4.1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5.1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166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Dallas-Fort Worth-Arlington</a:t>
                      </a:r>
                      <a:endParaRPr lang="en-US" sz="16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4.0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4.0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5.2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7583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Texas</a:t>
                      </a:r>
                      <a:endParaRPr lang="en-US" sz="16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4.6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4.6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5.6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87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US</a:t>
                      </a:r>
                      <a:endParaRPr lang="en-US" sz="16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5.0</a:t>
                      </a:r>
                      <a:endParaRPr lang="en-IN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5.6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+mj-lt"/>
                          <a:cs typeface="Arial" panose="020B0604020202020204" pitchFamily="34" charset="0"/>
                        </a:rPr>
                        <a:t>6.7</a:t>
                      </a:r>
                      <a:endParaRPr lang="en-IN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13144" y="5257800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/>
              <a:t>Source: Bureau of Labor Statistics, Texas Workforce Commission 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40977" y="6248400"/>
            <a:ext cx="7862047" cy="406721"/>
            <a:chOff x="640977" y="6248400"/>
            <a:chExt cx="7862047" cy="406721"/>
          </a:xfrm>
        </p:grpSpPr>
        <p:pic>
          <p:nvPicPr>
            <p:cNvPr id="7" name="Picture 6" descr="SAEDF-4C-72dpi.jp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772791" y="6350321"/>
              <a:ext cx="5598418" cy="304800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640977" y="6248400"/>
              <a:ext cx="78620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236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0385" y="2266513"/>
            <a:ext cx="3902533" cy="280579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altLang="en-US" sz="1800" b="1" dirty="0" smtClean="0">
                <a:cs typeface="Times New Roman" panose="02020603050405020304" pitchFamily="18" charset="0"/>
              </a:rPr>
              <a:t>9</a:t>
            </a:r>
            <a:r>
              <a:rPr lang="en-US" altLang="en-US" sz="1800" b="1" baseline="30000" dirty="0" smtClean="0">
                <a:cs typeface="Times New Roman" panose="02020603050405020304" pitchFamily="18" charset="0"/>
              </a:rPr>
              <a:t>th</a:t>
            </a:r>
            <a:r>
              <a:rPr lang="en-US" altLang="en-US" sz="1800" b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1800" b="1" dirty="0">
                <a:cs typeface="Times New Roman" panose="02020603050405020304" pitchFamily="18" charset="0"/>
              </a:rPr>
              <a:t>fastest-growing city in the U.S.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altLang="en-US" sz="1800" b="1" dirty="0">
                <a:cs typeface="Times New Roman" panose="02020603050405020304" pitchFamily="18" charset="0"/>
              </a:rPr>
              <a:t>Population – over </a:t>
            </a:r>
            <a:r>
              <a:rPr lang="en-US" altLang="en-US" sz="1800" b="1" dirty="0" smtClean="0">
                <a:cs typeface="Times New Roman" panose="02020603050405020304" pitchFamily="18" charset="0"/>
              </a:rPr>
              <a:t>2.3 </a:t>
            </a:r>
            <a:r>
              <a:rPr lang="en-US" altLang="en-US" sz="1800" b="1" dirty="0">
                <a:cs typeface="Times New Roman" panose="02020603050405020304" pitchFamily="18" charset="0"/>
              </a:rPr>
              <a:t>million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altLang="en-US" sz="1800" b="1" dirty="0">
                <a:cs typeface="Times New Roman" panose="02020603050405020304" pitchFamily="18" charset="0"/>
              </a:rPr>
              <a:t>Labor Force – over </a:t>
            </a:r>
            <a:r>
              <a:rPr lang="en-US" altLang="en-US" sz="1800" b="1" dirty="0" smtClean="0">
                <a:cs typeface="Times New Roman" panose="02020603050405020304" pitchFamily="18" charset="0"/>
              </a:rPr>
              <a:t>1.1 million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altLang="en-US" sz="1800" b="1" dirty="0" smtClean="0">
                <a:cs typeface="Times New Roman" panose="02020603050405020304" pitchFamily="18" charset="0"/>
              </a:rPr>
              <a:t>Median </a:t>
            </a:r>
            <a:r>
              <a:rPr lang="en-US" altLang="en-US" sz="1800" b="1" dirty="0">
                <a:cs typeface="Times New Roman" panose="02020603050405020304" pitchFamily="18" charset="0"/>
              </a:rPr>
              <a:t>age – 33, among the youngest U.S. </a:t>
            </a:r>
            <a:r>
              <a:rPr lang="en-US" altLang="en-US" sz="1800" b="1" dirty="0" smtClean="0">
                <a:cs typeface="Times New Roman" panose="02020603050405020304" pitchFamily="18" charset="0"/>
              </a:rPr>
              <a:t>cities</a:t>
            </a:r>
            <a:endParaRPr lang="en-US" altLang="en-US" sz="1800" b="1" dirty="0"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4294967295"/>
          </p:nvPr>
        </p:nvSpPr>
        <p:spPr>
          <a:xfrm>
            <a:off x="479691" y="4876800"/>
            <a:ext cx="8471956" cy="1567775"/>
          </a:xfrm>
          <a:prstGeom prst="rect">
            <a:avLst/>
          </a:prstGeom>
        </p:spPr>
        <p:txBody>
          <a:bodyPr lIns="82058" tIns="41029" rIns="82058" bIns="41029">
            <a:no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sz="1800" b="1" dirty="0" smtClean="0">
                <a:cs typeface="Times New Roman" panose="02020603050405020304" pitchFamily="18" charset="0"/>
              </a:rPr>
              <a:t>Cost </a:t>
            </a:r>
            <a:r>
              <a:rPr lang="en-US" altLang="en-US" sz="1800" b="1" dirty="0">
                <a:cs typeface="Times New Roman" panose="02020603050405020304" pitchFamily="18" charset="0"/>
              </a:rPr>
              <a:t>of living – </a:t>
            </a:r>
            <a:r>
              <a:rPr lang="en-US" altLang="en-US" sz="1800" b="1" dirty="0" smtClean="0">
                <a:cs typeface="Times New Roman" panose="02020603050405020304" pitchFamily="18" charset="0"/>
              </a:rPr>
              <a:t>12.7 percentage points </a:t>
            </a:r>
            <a:r>
              <a:rPr lang="en-US" altLang="en-US" sz="1800" b="1" dirty="0">
                <a:cs typeface="Times New Roman" panose="02020603050405020304" pitchFamily="18" charset="0"/>
              </a:rPr>
              <a:t>below the national average</a:t>
            </a:r>
            <a:endParaRPr lang="en-US" sz="1800" b="1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b="1" kern="0" spc="9" dirty="0" smtClean="0">
                <a:cs typeface="PMingLiU"/>
              </a:rPr>
              <a:t>Median </a:t>
            </a:r>
            <a:r>
              <a:rPr lang="en-US" sz="1800" b="1" kern="0" spc="9" dirty="0">
                <a:cs typeface="PMingLiU"/>
              </a:rPr>
              <a:t>sales price of single-family home - $184,200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800" b="1" kern="0" spc="9" dirty="0" smtClean="0">
                <a:cs typeface="PMingLiU"/>
              </a:rPr>
              <a:t>Unemployment </a:t>
            </a:r>
            <a:r>
              <a:rPr lang="en-US" sz="1800" b="1" kern="0" spc="9" dirty="0">
                <a:cs typeface="PMingLiU"/>
              </a:rPr>
              <a:t>rate – six-year timeframe – never above 7.4% </a:t>
            </a:r>
            <a:r>
              <a:rPr lang="en-US" sz="1800" b="1" kern="0" spc="9" dirty="0" smtClean="0">
                <a:cs typeface="PMingLiU"/>
              </a:rPr>
              <a:t>(Nov. 2015: 3.8%)</a:t>
            </a:r>
            <a:endParaRPr lang="en-US" sz="1800" b="1" kern="0" spc="9" dirty="0">
              <a:cs typeface="PMingLiU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endParaRPr lang="en-US" sz="1600" b="1" dirty="0"/>
          </a:p>
        </p:txBody>
      </p:sp>
      <p:sp>
        <p:nvSpPr>
          <p:cNvPr id="3080" name="Rectangle 4"/>
          <p:cNvSpPr>
            <a:spLocks noChangeArrowheads="1"/>
          </p:cNvSpPr>
          <p:nvPr/>
        </p:nvSpPr>
        <p:spPr bwMode="auto">
          <a:xfrm>
            <a:off x="542925" y="2024064"/>
            <a:ext cx="76200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9" name="object 6"/>
          <p:cNvSpPr/>
          <p:nvPr/>
        </p:nvSpPr>
        <p:spPr>
          <a:xfrm>
            <a:off x="263837" y="1955393"/>
            <a:ext cx="4971840" cy="27185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47801" y="703263"/>
            <a:ext cx="6161088" cy="91916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 sz="3250">
                <a:solidFill>
                  <a:srgbClr val="6F111D"/>
                </a:solidFill>
                <a:latin typeface="Calibri"/>
                <a:ea typeface="+mj-ea"/>
                <a:cs typeface="Calibri"/>
              </a:defRPr>
            </a:lvl1pPr>
          </a:lstStyle>
          <a:p>
            <a:pPr>
              <a:defRPr/>
            </a:pPr>
            <a:r>
              <a:rPr lang="en-US" sz="3200" b="1" dirty="0" smtClean="0">
                <a:solidFill>
                  <a:srgbClr val="0070C0"/>
                </a:solidFill>
              </a:rPr>
              <a:t>San Antonio Area Snapshot</a:t>
            </a:r>
            <a:endParaRPr lang="en-US" sz="3200" b="1" kern="0" cap="small" dirty="0">
              <a:solidFill>
                <a:schemeClr val="tx1"/>
              </a:solidFill>
              <a:cs typeface="Sveningsson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40977" y="6248400"/>
            <a:ext cx="7862047" cy="406721"/>
            <a:chOff x="640977" y="6248400"/>
            <a:chExt cx="7862047" cy="406721"/>
          </a:xfrm>
        </p:grpSpPr>
        <p:pic>
          <p:nvPicPr>
            <p:cNvPr id="11" name="Picture 10" descr="SAEDF-4C-72dpi.jp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772791" y="6350321"/>
              <a:ext cx="5598418" cy="304800"/>
            </a:xfrm>
            <a:prstGeom prst="rect">
              <a:avLst/>
            </a:prstGeom>
          </p:spPr>
        </p:pic>
        <p:cxnSp>
          <p:nvCxnSpPr>
            <p:cNvPr id="12" name="Straight Connector 11"/>
            <p:cNvCxnSpPr/>
            <p:nvPr/>
          </p:nvCxnSpPr>
          <p:spPr>
            <a:xfrm>
              <a:off x="640977" y="6248400"/>
              <a:ext cx="78620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765066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4572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</a:rPr>
              <a:t>Connectivity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245039"/>
            <a:ext cx="3962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Several non-stop and direct flights to New York on multiple airlines.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Direct </a:t>
            </a:r>
            <a:r>
              <a:rPr lang="en-US" sz="2000" dirty="0"/>
              <a:t>access to Mexico’s business </a:t>
            </a:r>
            <a:r>
              <a:rPr lang="en-US" sz="2000" dirty="0" smtClean="0"/>
              <a:t>centers.</a:t>
            </a: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Proximity </a:t>
            </a:r>
            <a:r>
              <a:rPr lang="en-US" sz="2000" dirty="0"/>
              <a:t>to Dallas and Houston provides easy access to all global </a:t>
            </a:r>
            <a:r>
              <a:rPr lang="en-US" sz="2000" dirty="0" smtClean="0"/>
              <a:t>destinations.</a:t>
            </a: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Crossroads of 3 major interstates  and rail lines for fast movement north, south, east, and west.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Central Time Zone allows city to service all of the Americas.</a:t>
            </a:r>
          </a:p>
        </p:txBody>
      </p:sp>
      <p:pic>
        <p:nvPicPr>
          <p:cNvPr id="8" name="Content Placeholder 3" descr="SAT_Non%20Stop%20Markets_01_21_1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1828800"/>
            <a:ext cx="4038600" cy="323368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640977" y="6248400"/>
            <a:ext cx="7862047" cy="406721"/>
            <a:chOff x="640977" y="6248400"/>
            <a:chExt cx="7862047" cy="406721"/>
          </a:xfrm>
        </p:grpSpPr>
        <p:pic>
          <p:nvPicPr>
            <p:cNvPr id="9" name="Picture 8" descr="SAEDF-4C-72dpi.jp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772791" y="6350321"/>
              <a:ext cx="5598418" cy="304800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40977" y="6248400"/>
              <a:ext cx="78620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985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524000"/>
            <a:ext cx="7924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San Antonio – </a:t>
            </a:r>
            <a:r>
              <a:rPr lang="en-US" b="1" i="1" dirty="0" smtClean="0">
                <a:solidFill>
                  <a:srgbClr val="0070C0"/>
                </a:solidFill>
              </a:rPr>
              <a:t>Secretly Cool</a:t>
            </a:r>
            <a:endParaRPr lang="en-US" b="1" i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49307"/>
            <a:ext cx="8229600" cy="4237093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sz="3150" dirty="0" smtClean="0"/>
              <a:t>Vibrant, successful downtown</a:t>
            </a:r>
          </a:p>
          <a:p>
            <a:pPr>
              <a:spcAft>
                <a:spcPts val="600"/>
              </a:spcAft>
            </a:pPr>
            <a:r>
              <a:rPr lang="en-US" sz="3150" dirty="0" err="1" smtClean="0"/>
              <a:t>Geekdom</a:t>
            </a:r>
            <a:endParaRPr lang="en-US" sz="3150" dirty="0" smtClean="0"/>
          </a:p>
          <a:p>
            <a:pPr>
              <a:spcAft>
                <a:spcPts val="600"/>
              </a:spcAft>
            </a:pPr>
            <a:r>
              <a:rPr lang="en-US" sz="3150" dirty="0" smtClean="0"/>
              <a:t>Museums </a:t>
            </a:r>
            <a:r>
              <a:rPr lang="en-US" sz="3150" dirty="0"/>
              <a:t>&amp; </a:t>
            </a:r>
            <a:r>
              <a:rPr lang="en-US" sz="3150" dirty="0" smtClean="0"/>
              <a:t>Galleries </a:t>
            </a:r>
          </a:p>
          <a:p>
            <a:pPr>
              <a:spcAft>
                <a:spcPts val="600"/>
              </a:spcAft>
            </a:pPr>
            <a:r>
              <a:rPr lang="en-US" sz="3150" dirty="0" smtClean="0"/>
              <a:t>Craft Breweries </a:t>
            </a:r>
            <a:r>
              <a:rPr lang="en-US" sz="3150" dirty="0"/>
              <a:t>&amp; </a:t>
            </a:r>
            <a:r>
              <a:rPr lang="en-US" sz="3150" dirty="0" smtClean="0"/>
              <a:t>Distilleries</a:t>
            </a:r>
          </a:p>
          <a:p>
            <a:pPr>
              <a:spcAft>
                <a:spcPts val="600"/>
              </a:spcAft>
            </a:pPr>
            <a:r>
              <a:rPr lang="en-US" sz="3150" dirty="0" smtClean="0"/>
              <a:t>Symphony Orchestra, Opera, and Tobin Center</a:t>
            </a:r>
          </a:p>
          <a:p>
            <a:pPr>
              <a:spcAft>
                <a:spcPts val="600"/>
              </a:spcAft>
            </a:pPr>
            <a:r>
              <a:rPr lang="en-US" sz="3150" dirty="0" smtClean="0"/>
              <a:t>Bicycle Paths </a:t>
            </a:r>
            <a:r>
              <a:rPr lang="en-US" sz="3150" dirty="0"/>
              <a:t>&amp; </a:t>
            </a:r>
            <a:r>
              <a:rPr lang="en-US" sz="3150" dirty="0" smtClean="0"/>
              <a:t>Bike-Share (13-mile linear park downtown)</a:t>
            </a:r>
            <a:endParaRPr lang="en-US" sz="3150" dirty="0"/>
          </a:p>
          <a:p>
            <a:pPr>
              <a:spcAft>
                <a:spcPts val="600"/>
              </a:spcAft>
            </a:pPr>
            <a:r>
              <a:rPr lang="en-US" sz="3150" dirty="0" smtClean="0"/>
              <a:t>Nature Trails </a:t>
            </a:r>
            <a:r>
              <a:rPr lang="en-US" sz="3150" dirty="0"/>
              <a:t>and K</a:t>
            </a:r>
            <a:r>
              <a:rPr lang="en-US" sz="3150" dirty="0" smtClean="0"/>
              <a:t>ayaking Tours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40977" y="6248400"/>
            <a:ext cx="7862047" cy="406721"/>
            <a:chOff x="640977" y="6248400"/>
            <a:chExt cx="7862047" cy="406721"/>
          </a:xfrm>
        </p:grpSpPr>
        <p:pic>
          <p:nvPicPr>
            <p:cNvPr id="7" name="Picture 6" descr="SAEDF-4C-72dpi.jp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772791" y="6350321"/>
              <a:ext cx="5598418" cy="304800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640977" y="6248400"/>
              <a:ext cx="78620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3010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4572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</a:rPr>
              <a:t>Solid Economic </a:t>
            </a:r>
            <a:r>
              <a:rPr lang="en-US" sz="4400" b="1" dirty="0" smtClean="0">
                <a:solidFill>
                  <a:srgbClr val="0070C0"/>
                </a:solidFill>
              </a:rPr>
              <a:t>Foundation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371600"/>
            <a:ext cx="7924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 smtClean="0"/>
              <a:t>Strong </a:t>
            </a:r>
            <a:r>
              <a:rPr lang="en-US" sz="2800" dirty="0"/>
              <a:t>presence of Biomedical, Aerospace, Cybersecurity, Cloud Computing, Energy, and Defense </a:t>
            </a:r>
            <a:r>
              <a:rPr lang="en-US" sz="2800" dirty="0" smtClean="0"/>
              <a:t>companies.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/>
              <a:t>Only large U.S. city with Triple-A Bond Rating from all three rating </a:t>
            </a:r>
            <a:r>
              <a:rPr lang="en-US" sz="2800" dirty="0" smtClean="0"/>
              <a:t>agencies.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/>
              <a:t>City-owned water utility and energy </a:t>
            </a:r>
            <a:r>
              <a:rPr lang="en-US" sz="2800" dirty="0" smtClean="0"/>
              <a:t>utility.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800" dirty="0"/>
              <a:t>Geography means low incidence of disruptive weather or natural </a:t>
            </a:r>
            <a:r>
              <a:rPr lang="en-US" sz="2800" dirty="0" smtClean="0"/>
              <a:t>disasters.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40977" y="6248400"/>
            <a:ext cx="7862047" cy="406721"/>
            <a:chOff x="640977" y="6248400"/>
            <a:chExt cx="7862047" cy="406721"/>
          </a:xfrm>
        </p:grpSpPr>
        <p:pic>
          <p:nvPicPr>
            <p:cNvPr id="5" name="Picture 4" descr="SAEDF-4C-72dpi.jp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772791" y="6350321"/>
              <a:ext cx="5598418" cy="304800"/>
            </a:xfrm>
            <a:prstGeom prst="rect">
              <a:avLst/>
            </a:prstGeom>
          </p:spPr>
        </p:pic>
        <p:cxnSp>
          <p:nvCxnSpPr>
            <p:cNvPr id="8" name="Straight Connector 7"/>
            <p:cNvCxnSpPr/>
            <p:nvPr/>
          </p:nvCxnSpPr>
          <p:spPr>
            <a:xfrm>
              <a:off x="640977" y="6248400"/>
              <a:ext cx="78620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676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524000"/>
            <a:ext cx="7924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What others are saying </a:t>
            </a:r>
            <a:r>
              <a:rPr lang="en-US" sz="3600" b="1" dirty="0" smtClean="0">
                <a:solidFill>
                  <a:srgbClr val="0070C0"/>
                </a:solidFill>
              </a:rPr>
              <a:t>about San </a:t>
            </a:r>
            <a:r>
              <a:rPr lang="en-US" sz="3600" b="1" dirty="0">
                <a:solidFill>
                  <a:srgbClr val="0070C0"/>
                </a:solidFill>
              </a:rPr>
              <a:t>Antonio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113983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2015 Best Performing Cities: Where America’s jobs are created and sustained –</a:t>
            </a:r>
            <a:r>
              <a:rPr lang="en-US" sz="2000" i="1" dirty="0"/>
              <a:t>Milken Institute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Top 5</a:t>
            </a:r>
            <a:r>
              <a:rPr lang="en-US" sz="2000" b="1" dirty="0"/>
              <a:t> </a:t>
            </a:r>
            <a:r>
              <a:rPr lang="en-US" sz="2000" dirty="0"/>
              <a:t>fastest-growing U.S. cites –</a:t>
            </a:r>
            <a:r>
              <a:rPr lang="en-US" sz="2000" i="1" dirty="0"/>
              <a:t>CNN Money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Top 5 “secretly cool” city in the U.S. </a:t>
            </a:r>
            <a:r>
              <a:rPr lang="en-US" sz="2000" i="1" dirty="0"/>
              <a:t>–Huffington Post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5</a:t>
            </a:r>
            <a:r>
              <a:rPr lang="en-US" sz="2000" baseline="30000" dirty="0"/>
              <a:t>th</a:t>
            </a:r>
            <a:r>
              <a:rPr lang="en-US" sz="2000" dirty="0"/>
              <a:t> hottest real estate market to watch in 2016 </a:t>
            </a:r>
            <a:r>
              <a:rPr lang="en-US" sz="2000" i="1" dirty="0"/>
              <a:t>–Trulia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Top 10 for business startups </a:t>
            </a:r>
            <a:r>
              <a:rPr lang="en-US" sz="2000" i="1" dirty="0"/>
              <a:t>–Business Facilities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San Antonio out paces Austin, Houston in Millennial gains </a:t>
            </a:r>
            <a:r>
              <a:rPr lang="en-US" sz="2000" i="1" dirty="0"/>
              <a:t>–Bloomberg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The “New Capital of Influence” in the U.S. –</a:t>
            </a:r>
            <a:r>
              <a:rPr lang="en-US" sz="2000" i="1" dirty="0"/>
              <a:t>Forbes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No. 1 “U.S. Metros with the Most ‘Brain Gain’” –</a:t>
            </a:r>
            <a:r>
              <a:rPr lang="en-US" sz="2000" i="1" dirty="0"/>
              <a:t>Brookings Institution</a:t>
            </a:r>
            <a:endParaRPr lang="en-US" sz="2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No. 1 “Best Cities for Young Graduates” –</a:t>
            </a:r>
            <a:r>
              <a:rPr lang="en-US" sz="2000" i="1" dirty="0"/>
              <a:t>Forbes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4611" y="3588653"/>
            <a:ext cx="205642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1" y="1795732"/>
            <a:ext cx="2133599" cy="49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34151" y="2704826"/>
            <a:ext cx="2133109" cy="67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14611" y="4819099"/>
            <a:ext cx="2133599" cy="534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640977" y="6248400"/>
            <a:ext cx="7862047" cy="406721"/>
            <a:chOff x="640977" y="6248400"/>
            <a:chExt cx="7862047" cy="406721"/>
          </a:xfrm>
        </p:grpSpPr>
        <p:pic>
          <p:nvPicPr>
            <p:cNvPr id="14" name="Picture 13" descr="SAEDF-4C-72dpi.jpg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772791" y="6350321"/>
              <a:ext cx="5598418" cy="304800"/>
            </a:xfrm>
            <a:prstGeom prst="rect">
              <a:avLst/>
            </a:prstGeom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640977" y="6248400"/>
              <a:ext cx="78620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776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524000"/>
            <a:ext cx="7924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San Antonio Advantages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49307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3150" dirty="0" smtClean="0"/>
              <a:t>Workforce of 1,100,000+</a:t>
            </a:r>
          </a:p>
          <a:p>
            <a:pPr>
              <a:spcAft>
                <a:spcPts val="600"/>
              </a:spcAft>
            </a:pPr>
            <a:r>
              <a:rPr lang="en-US" sz="3150" dirty="0" smtClean="0"/>
              <a:t>Cost of living 12.7 percentage points below the national average</a:t>
            </a:r>
          </a:p>
          <a:p>
            <a:pPr>
              <a:spcAft>
                <a:spcPts val="600"/>
              </a:spcAft>
            </a:pPr>
            <a:r>
              <a:rPr lang="en-US" sz="3150" dirty="0" smtClean="0"/>
              <a:t>Local </a:t>
            </a:r>
            <a:r>
              <a:rPr lang="en-US" sz="3150" dirty="0"/>
              <a:t>government that values </a:t>
            </a:r>
            <a:r>
              <a:rPr lang="en-US" sz="3150" dirty="0" smtClean="0"/>
              <a:t>growth</a:t>
            </a:r>
            <a:endParaRPr lang="en-US" sz="3150" dirty="0"/>
          </a:p>
          <a:p>
            <a:pPr>
              <a:spcAft>
                <a:spcPts val="600"/>
              </a:spcAft>
            </a:pPr>
            <a:r>
              <a:rPr lang="en-US" sz="3150" dirty="0"/>
              <a:t>Affordable land &amp; energy</a:t>
            </a:r>
          </a:p>
          <a:p>
            <a:pPr>
              <a:spcAft>
                <a:spcPts val="600"/>
              </a:spcAft>
            </a:pPr>
            <a:r>
              <a:rPr lang="en-US" sz="3150" dirty="0" smtClean="0"/>
              <a:t>Workforce </a:t>
            </a:r>
            <a:r>
              <a:rPr lang="en-US" sz="3150" dirty="0"/>
              <a:t>of 1,000,000+</a:t>
            </a:r>
          </a:p>
          <a:p>
            <a:pPr>
              <a:spcAft>
                <a:spcPts val="600"/>
              </a:spcAft>
            </a:pPr>
            <a:r>
              <a:rPr lang="en-US" sz="3150" dirty="0"/>
              <a:t>15 colleges &amp; universities enrolling </a:t>
            </a:r>
            <a:r>
              <a:rPr lang="en-US" sz="3150" dirty="0" smtClean="0"/>
              <a:t>160,000+ students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40977" y="6248400"/>
            <a:ext cx="7862047" cy="406721"/>
            <a:chOff x="640977" y="6248400"/>
            <a:chExt cx="7862047" cy="406721"/>
          </a:xfrm>
        </p:grpSpPr>
        <p:pic>
          <p:nvPicPr>
            <p:cNvPr id="7" name="Picture 6" descr="SAEDF-4C-72dpi.jp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772791" y="6350321"/>
              <a:ext cx="5598418" cy="304800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640977" y="6248400"/>
              <a:ext cx="78620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024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San Antonio: Population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and Labor Force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681575"/>
              </p:ext>
            </p:extLst>
          </p:nvPr>
        </p:nvGraphicFramePr>
        <p:xfrm>
          <a:off x="156411" y="1447801"/>
          <a:ext cx="8682791" cy="43754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2547"/>
                <a:gridCol w="1737561"/>
                <a:gridCol w="1737561"/>
                <a:gridCol w="1737561"/>
                <a:gridCol w="1737561"/>
              </a:tblGrid>
              <a:tr h="94835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Year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Total Population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% Change from Previous Year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Total Civilian Labor Force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% Change from Previous Year</a:t>
                      </a:r>
                    </a:p>
                  </a:txBody>
                  <a:tcPr marL="9525" marR="9525" marT="9525" marB="0" anchor="b"/>
                </a:tc>
              </a:tr>
              <a:tr h="7939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2,194,927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2.45%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1,001,416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2.64%</a:t>
                      </a:r>
                    </a:p>
                  </a:txBody>
                  <a:tcPr marL="9525" marR="9525" marT="9525" marB="0" anchor="ctr"/>
                </a:tc>
              </a:tr>
              <a:tr h="7939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2,256,780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2.82%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1,025,485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2.40%</a:t>
                      </a:r>
                    </a:p>
                  </a:txBody>
                  <a:tcPr marL="9525" marR="9525" marT="9525" marB="0" anchor="ctr"/>
                </a:tc>
              </a:tr>
              <a:tr h="7939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2,289,691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1.46%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1,056,403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3.01%</a:t>
                      </a:r>
                    </a:p>
                  </a:txBody>
                  <a:tcPr marL="9525" marR="9525" marT="9525" marB="0" anchor="ctr"/>
                </a:tc>
              </a:tr>
              <a:tr h="10453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2015 (Nov</a:t>
                      </a:r>
                      <a:r>
                        <a:rPr lang="en-US" sz="20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2014-Nov 2015</a:t>
                      </a:r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2,336,330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2.04%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1,107,710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0.47%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56411" y="5807787"/>
            <a:ext cx="7467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/>
              <a:t>Source: Bureau of Labor </a:t>
            </a:r>
            <a:r>
              <a:rPr lang="en-US" sz="1200" i="1" dirty="0" smtClean="0"/>
              <a:t>Statistics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40977" y="6248400"/>
            <a:ext cx="7862047" cy="406721"/>
            <a:chOff x="640977" y="6248400"/>
            <a:chExt cx="7862047" cy="406721"/>
          </a:xfrm>
        </p:grpSpPr>
        <p:pic>
          <p:nvPicPr>
            <p:cNvPr id="11" name="Picture 10" descr="SAEDF-4C-72dpi.jp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772791" y="6350321"/>
              <a:ext cx="5598418" cy="304800"/>
            </a:xfrm>
            <a:prstGeom prst="rect">
              <a:avLst/>
            </a:prstGeom>
          </p:spPr>
        </p:pic>
        <p:cxnSp>
          <p:nvCxnSpPr>
            <p:cNvPr id="12" name="Straight Connector 11"/>
            <p:cNvCxnSpPr/>
            <p:nvPr/>
          </p:nvCxnSpPr>
          <p:spPr>
            <a:xfrm>
              <a:off x="640977" y="6248400"/>
              <a:ext cx="78620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865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45226" y="427037"/>
            <a:ext cx="7996688" cy="11666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cs typeface="Arial" panose="020B0604020202020204" pitchFamily="34" charset="0"/>
              </a:rPr>
              <a:t>Employment Growth</a:t>
            </a:r>
            <a:r>
              <a:rPr lang="en-US" b="1" dirty="0">
                <a:solidFill>
                  <a:srgbClr val="0070C0"/>
                </a:solidFill>
                <a:cs typeface="Arial" panose="020B0604020202020204" pitchFamily="34" charset="0"/>
              </a:rPr>
              <a:t>: 12 Months Through </a:t>
            </a:r>
            <a:r>
              <a:rPr lang="en-US" b="1" dirty="0" smtClean="0">
                <a:solidFill>
                  <a:srgbClr val="0070C0"/>
                </a:solidFill>
                <a:cs typeface="Arial" panose="020B0604020202020204" pitchFamily="34" charset="0"/>
              </a:rPr>
              <a:t>November 2015</a:t>
            </a:r>
            <a:endParaRPr lang="en-US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657" y="5998034"/>
            <a:ext cx="7256254" cy="282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latin typeface="+mj-lt"/>
                <a:cs typeface="Arial" panose="020B0604020202020204" pitchFamily="34" charset="0"/>
              </a:rPr>
              <a:t>Source: Bureau of Labor Statistics, Texas Workforce Commission 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270450"/>
              </p:ext>
            </p:extLst>
          </p:nvPr>
        </p:nvGraphicFramePr>
        <p:xfrm>
          <a:off x="548973" y="1609748"/>
          <a:ext cx="8185954" cy="44126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4782"/>
                <a:gridCol w="1470293"/>
                <a:gridCol w="1470293"/>
                <a:gridCol w="1470293"/>
                <a:gridCol w="1470293"/>
              </a:tblGrid>
              <a:tr h="10126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Place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November </a:t>
                      </a:r>
                      <a:r>
                        <a:rPr lang="en-US" sz="1600" u="none" strike="noStrike" baseline="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2014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November</a:t>
                      </a:r>
                      <a:r>
                        <a:rPr lang="en-US" sz="1600" u="none" strike="noStrike" baseline="0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2015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Actual Change 2014-2015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% Change Between 2014-2015</a:t>
                      </a:r>
                      <a:endParaRPr lang="en-US" sz="1600" b="1" i="0" u="none" strike="noStrike">
                        <a:solidFill>
                          <a:srgbClr val="FFFFFF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750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San Antonio-New Braunfels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1,057,990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1,065,911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7,921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0.75%</a:t>
                      </a:r>
                    </a:p>
                  </a:txBody>
                  <a:tcPr marL="9525" marR="9525" marT="9525" marB="0" anchor="b"/>
                </a:tc>
              </a:tr>
              <a:tr h="6750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Austin-Round Rock-San Marcos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1,019,187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1,028,522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9,335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0.92%</a:t>
                      </a:r>
                    </a:p>
                  </a:txBody>
                  <a:tcPr marL="9525" marR="9525" marT="9525" marB="0" anchor="b"/>
                </a:tc>
              </a:tr>
              <a:tr h="6750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Houston-Sugar Land-Baytown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3,147,389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3,090,879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-56,510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-1.80%</a:t>
                      </a:r>
                    </a:p>
                  </a:txBody>
                  <a:tcPr marL="9525" marR="9525" marT="9525" marB="0" anchor="b"/>
                </a:tc>
              </a:tr>
              <a:tr h="6750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Dallas-Fort Worth-Arlington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3,438,689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3,448,535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9,846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0.29%</a:t>
                      </a:r>
                    </a:p>
                  </a:txBody>
                  <a:tcPr marL="9525" marR="9525" marT="9525" marB="0" anchor="b"/>
                </a:tc>
              </a:tr>
              <a:tr h="4043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Texas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12,551,420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12,472,249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-79,171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-0.63%</a:t>
                      </a:r>
                    </a:p>
                  </a:txBody>
                  <a:tcPr marL="9525" marR="9525" marT="9525" marB="0" anchor="b"/>
                </a:tc>
              </a:tr>
              <a:tr h="295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US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149,056,000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149,308,000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252,000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0.17%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640977" y="6248400"/>
            <a:ext cx="7862047" cy="406721"/>
            <a:chOff x="640977" y="6248400"/>
            <a:chExt cx="7862047" cy="406721"/>
          </a:xfrm>
        </p:grpSpPr>
        <p:pic>
          <p:nvPicPr>
            <p:cNvPr id="7" name="Picture 6" descr="SAEDF-4C-72dpi.jp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772791" y="6350321"/>
              <a:ext cx="5598418" cy="304800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>
              <a:off x="640977" y="6248400"/>
              <a:ext cx="7862047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788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12370</TotalTime>
  <Words>526</Words>
  <Application>Microsoft Office PowerPoint</Application>
  <PresentationFormat>On-screen Show (4:3)</PresentationFormat>
  <Paragraphs>158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PMingLiU</vt:lpstr>
      <vt:lpstr>Arial</vt:lpstr>
      <vt:lpstr>Calibri</vt:lpstr>
      <vt:lpstr>Sveningsson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San Antonio – Secretly Cool</vt:lpstr>
      <vt:lpstr>PowerPoint Presentation</vt:lpstr>
      <vt:lpstr>What others are saying about San Antonio</vt:lpstr>
      <vt:lpstr>San Antonio Advantages</vt:lpstr>
      <vt:lpstr>San Antonio: Population  and Labor Force</vt:lpstr>
      <vt:lpstr>PowerPoint Presentation</vt:lpstr>
      <vt:lpstr>PowerPoint Presentation</vt:lpstr>
    </vt:vector>
  </TitlesOfParts>
  <Company>SAEDF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Rangel</dc:creator>
  <cp:lastModifiedBy>EDF</cp:lastModifiedBy>
  <cp:revision>453</cp:revision>
  <cp:lastPrinted>2015-08-18T20:58:43Z</cp:lastPrinted>
  <dcterms:created xsi:type="dcterms:W3CDTF">2011-03-24T16:17:31Z</dcterms:created>
  <dcterms:modified xsi:type="dcterms:W3CDTF">2016-01-26T18:47:05Z</dcterms:modified>
</cp:coreProperties>
</file>